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embeddedFontLst>
    <p:embeddedFont>
      <p:font typeface="Gill Sans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gl0i1H1+1mGSGyZ1d+cpisB7nv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GillSans-bold.fntdata"/><Relationship Id="rId27" Type="http://schemas.openxmlformats.org/officeDocument/2006/relationships/font" Target="fonts/Gill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f2429c760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f2429c7606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2429c760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f2429c7606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2429c760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f2429c7606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09013aa8c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09013aa8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f2429c760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f2429c7606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09013aa8c8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09013aa8c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265773f95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f265773f9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</a:t>
            </a:r>
            <a:endParaRPr/>
          </a:p>
        </p:txBody>
      </p:sp>
      <p:sp>
        <p:nvSpPr>
          <p:cNvPr id="158" name="Google Shape;15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</a:t>
            </a:r>
            <a:endParaRPr/>
          </a:p>
        </p:txBody>
      </p:sp>
      <p:sp>
        <p:nvSpPr>
          <p:cNvPr id="174" name="Google Shape;17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Laura </a:t>
            </a:r>
            <a:endParaRPr/>
          </a:p>
        </p:txBody>
      </p:sp>
      <p:sp>
        <p:nvSpPr>
          <p:cNvPr id="181" name="Google Shape;18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2429c760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f2429c7606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Gill Sans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1"/>
          <p:cNvSpPr txBox="1"/>
          <p:nvPr>
            <p:ph idx="1" type="subTitle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vertPhotoInset.png" id="70" name="Google Shape;7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0"/>
          <p:cNvSpPr txBox="1"/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Gill Sans"/>
              <a:buNone/>
              <a:defRPr b="0"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/>
          <p:nvPr>
            <p:ph idx="2" type="pic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73" name="Google Shape;73;p30"/>
          <p:cNvSpPr txBox="1"/>
          <p:nvPr>
            <p:ph idx="1" type="body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74" name="Google Shape;74;p3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panoPhotoInset.png" id="78" name="Google Shape;7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1"/>
          <p:cNvSpPr txBox="1"/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Gill Sans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1"/>
          <p:cNvSpPr/>
          <p:nvPr>
            <p:ph idx="2" type="pic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81" name="Google Shape;81;p31"/>
          <p:cNvSpPr txBox="1"/>
          <p:nvPr>
            <p:ph idx="1" type="body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2" name="Google Shape;82;p3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2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2"/>
          <p:cNvSpPr txBox="1"/>
          <p:nvPr>
            <p:ph idx="1" type="body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8" name="Google Shape;88;p32"/>
          <p:cNvSpPr txBox="1"/>
          <p:nvPr>
            <p:ph idx="2" type="body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9" name="Google Shape;89;p3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32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Gill Sans"/>
              <a:buNone/>
            </a:pPr>
            <a:r>
              <a:rPr b="0" lang="en-US" sz="80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“</a:t>
            </a:r>
            <a:endParaRPr/>
          </a:p>
        </p:txBody>
      </p:sp>
      <p:sp>
        <p:nvSpPr>
          <p:cNvPr id="93" name="Google Shape;93;p3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Gill Sans"/>
              <a:buNone/>
            </a:pPr>
            <a:r>
              <a:rPr b="0" lang="en-US" sz="80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3"/>
          <p:cNvSpPr txBox="1"/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Gill Sans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3"/>
          <p:cNvSpPr txBox="1"/>
          <p:nvPr>
            <p:ph idx="1" type="body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7" name="Google Shape;97;p3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4"/>
          <p:cNvSpPr txBox="1"/>
          <p:nvPr>
            <p:ph idx="1" type="body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3" name="Google Shape;103;p34"/>
          <p:cNvSpPr txBox="1"/>
          <p:nvPr>
            <p:ph idx="2" type="body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4" name="Google Shape;104;p34"/>
          <p:cNvSpPr txBox="1"/>
          <p:nvPr>
            <p:ph idx="3" type="body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5" name="Google Shape;105;p34"/>
          <p:cNvSpPr txBox="1"/>
          <p:nvPr>
            <p:ph idx="4" type="body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6" name="Google Shape;106;p34"/>
          <p:cNvSpPr txBox="1"/>
          <p:nvPr>
            <p:ph idx="5" type="body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7" name="Google Shape;107;p34"/>
          <p:cNvSpPr txBox="1"/>
          <p:nvPr>
            <p:ph idx="6" type="body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8" name="Google Shape;108;p3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3colPhotoInset.png" id="112" name="Google Shape;11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3" name="Google Shape;113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4" name="Google Shape;11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5"/>
          <p:cNvSpPr txBox="1"/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5"/>
          <p:cNvSpPr txBox="1"/>
          <p:nvPr>
            <p:ph idx="1" type="body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17" name="Google Shape;117;p35"/>
          <p:cNvSpPr/>
          <p:nvPr>
            <p:ph idx="2" type="pic"/>
          </p:nvPr>
        </p:nvSpPr>
        <p:spPr>
          <a:xfrm>
            <a:off x="1018102" y="1938918"/>
            <a:ext cx="3092368" cy="160295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18" name="Google Shape;118;p35"/>
          <p:cNvSpPr txBox="1"/>
          <p:nvPr>
            <p:ph idx="3" type="body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19" name="Google Shape;119;p35"/>
          <p:cNvSpPr txBox="1"/>
          <p:nvPr>
            <p:ph idx="4" type="body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0" name="Google Shape;120;p35"/>
          <p:cNvSpPr/>
          <p:nvPr>
            <p:ph idx="5" type="pic"/>
          </p:nvPr>
        </p:nvSpPr>
        <p:spPr>
          <a:xfrm>
            <a:off x="4545743" y="1939094"/>
            <a:ext cx="3092368" cy="160816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21" name="Google Shape;121;p35"/>
          <p:cNvSpPr txBox="1"/>
          <p:nvPr>
            <p:ph idx="6" type="body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2" name="Google Shape;122;p35"/>
          <p:cNvSpPr txBox="1"/>
          <p:nvPr>
            <p:ph idx="7" type="body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3" name="Google Shape;123;p35"/>
          <p:cNvSpPr/>
          <p:nvPr>
            <p:ph idx="8" type="pic"/>
          </p:nvPr>
        </p:nvSpPr>
        <p:spPr>
          <a:xfrm>
            <a:off x="8075698" y="1934432"/>
            <a:ext cx="3092368" cy="160729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24" name="Google Shape;124;p35"/>
          <p:cNvSpPr txBox="1"/>
          <p:nvPr>
            <p:ph idx="9" type="body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5" name="Google Shape;125;p35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5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5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6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6"/>
          <p:cNvSpPr txBox="1"/>
          <p:nvPr>
            <p:ph idx="1" type="body"/>
          </p:nvPr>
        </p:nvSpPr>
        <p:spPr>
          <a:xfrm rot="5400000">
            <a:off x="4233302" y="-1243057"/>
            <a:ext cx="3714749" cy="103537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31" name="Google Shape;131;p3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7"/>
          <p:cNvSpPr txBox="1"/>
          <p:nvPr>
            <p:ph type="title"/>
          </p:nvPr>
        </p:nvSpPr>
        <p:spPr>
          <a:xfrm rot="5400000">
            <a:off x="7534511" y="2058156"/>
            <a:ext cx="5181601" cy="22844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ill San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7"/>
          <p:cNvSpPr txBox="1"/>
          <p:nvPr>
            <p:ph idx="1" type="body"/>
          </p:nvPr>
        </p:nvSpPr>
        <p:spPr>
          <a:xfrm rot="5400000">
            <a:off x="2281431" y="-758036"/>
            <a:ext cx="5181601" cy="7916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37" name="Google Shape;137;p3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ill Sans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" type="body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31" name="Google Shape;31;p2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 txBox="1"/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1" type="body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2" type="body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6"/>
          <p:cNvSpPr txBox="1"/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ill San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1" type="body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2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compPhotoInset.png" id="48" name="Google Shape;4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compPhotoInset.png" id="49" name="Google Shape;4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7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ill San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" type="body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52" name="Google Shape;52;p27"/>
          <p:cNvSpPr txBox="1"/>
          <p:nvPr>
            <p:ph idx="2" type="body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3" type="body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54" name="Google Shape;54;p27"/>
          <p:cNvSpPr txBox="1"/>
          <p:nvPr>
            <p:ph idx="4" type="body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55" name="Google Shape;55;p2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9"/>
          <p:cNvSpPr txBox="1"/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Gill Sans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9"/>
          <p:cNvSpPr txBox="1"/>
          <p:nvPr>
            <p:ph idx="1" type="body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65" name="Google Shape;65;p29"/>
          <p:cNvSpPr txBox="1"/>
          <p:nvPr>
            <p:ph idx="2" type="body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66" name="Google Shape;66;p29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9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ill Sans"/>
              <a:buNone/>
              <a:defRPr b="0" i="0" sz="40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b="0" i="0" sz="20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0861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🞚"/>
              <a:defRPr b="0" i="0" sz="18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99719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083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🞚"/>
              <a:defRPr b="0" i="0" sz="14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0829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" name="Google Shape;9;p2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3.png"/><Relationship Id="rId5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p1"/>
          <p:cNvSpPr txBox="1"/>
          <p:nvPr>
            <p:ph type="ctrTitle"/>
          </p:nvPr>
        </p:nvSpPr>
        <p:spPr>
          <a:xfrm>
            <a:off x="1370693" y="4322278"/>
            <a:ext cx="9440034" cy="141886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Gill Sans"/>
              <a:buNone/>
            </a:pPr>
            <a:r>
              <a:rPr lang="en-US" sz="4800"/>
              <a:t>CRIME IN MINNEAPOLIS</a:t>
            </a:r>
            <a:br>
              <a:rPr lang="en-US" sz="4800"/>
            </a:br>
            <a:r>
              <a:rPr lang="en-US" sz="4800"/>
              <a:t>2022</a:t>
            </a:r>
            <a:endParaRPr/>
          </a:p>
        </p:txBody>
      </p:sp>
      <p:sp>
        <p:nvSpPr>
          <p:cNvPr id="146" name="Google Shape;146;p1"/>
          <p:cNvSpPr txBox="1"/>
          <p:nvPr>
            <p:ph idx="1" type="subTitle"/>
          </p:nvPr>
        </p:nvSpPr>
        <p:spPr>
          <a:xfrm>
            <a:off x="1370693" y="5915045"/>
            <a:ext cx="9440034" cy="62161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FFFFFF"/>
                </a:solidFill>
              </a:rPr>
              <a:t>Alexander Ecker, DJ Thapa, EJ Peris, Katelyn Walsh and Laura Murray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5CB346"/>
              </a:solidFill>
            </a:endParaRPr>
          </a:p>
        </p:txBody>
      </p:sp>
      <p:pic>
        <p:nvPicPr>
          <p:cNvPr id="147" name="Google Shape;147;p1"/>
          <p:cNvPicPr preferRelativeResize="0"/>
          <p:nvPr/>
        </p:nvPicPr>
        <p:blipFill rotWithShape="1">
          <a:blip r:embed="rId4">
            <a:alphaModFix/>
          </a:blip>
          <a:srcRect b="0" l="798" r="616" t="2669"/>
          <a:stretch/>
        </p:blipFill>
        <p:spPr>
          <a:xfrm>
            <a:off x="-1" y="0"/>
            <a:ext cx="12192001" cy="4322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"/>
          <p:cNvPicPr preferRelativeResize="0"/>
          <p:nvPr/>
        </p:nvPicPr>
        <p:blipFill rotWithShape="1">
          <a:blip r:embed="rId5">
            <a:alphaModFix/>
          </a:blip>
          <a:srcRect b="24050" l="0" r="0" t="24051"/>
          <a:stretch/>
        </p:blipFill>
        <p:spPr>
          <a:xfrm>
            <a:off x="1" y="0"/>
            <a:ext cx="12188730" cy="4217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7" name="Google Shape;217;p13"/>
          <p:cNvSpPr txBox="1"/>
          <p:nvPr>
            <p:ph type="title"/>
          </p:nvPr>
        </p:nvSpPr>
        <p:spPr>
          <a:xfrm>
            <a:off x="861791" y="835383"/>
            <a:ext cx="3382832" cy="34995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Gill Sans"/>
              <a:buNone/>
            </a:pPr>
            <a:r>
              <a:rPr lang="en-US" sz="2900"/>
              <a:t>REGRESSION ANALYSIS BETWEEN MEAN PER UNIT VALUE AND CRIME COUNT</a:t>
            </a:r>
            <a:endParaRPr/>
          </a:p>
        </p:txBody>
      </p:sp>
      <p:sp>
        <p:nvSpPr>
          <p:cNvPr id="218" name="Google Shape;218;p13"/>
          <p:cNvSpPr/>
          <p:nvPr/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13"/>
          <p:cNvSpPr txBox="1"/>
          <p:nvPr/>
        </p:nvSpPr>
        <p:spPr>
          <a:xfrm>
            <a:off x="5285025" y="5436175"/>
            <a:ext cx="640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Correlation between per unit value and crime count among neighborhood is a weak negative correlation with a R-Value of </a:t>
            </a:r>
            <a:r>
              <a:rPr b="1" lang="en-US">
                <a:latin typeface="Gill Sans"/>
                <a:ea typeface="Gill Sans"/>
                <a:cs typeface="Gill Sans"/>
                <a:sym typeface="Gill Sans"/>
              </a:rPr>
              <a:t>-0.40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20" name="Google Shape;22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613" y="835377"/>
            <a:ext cx="6746902" cy="429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2429c7606_0_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6" name="Google Shape;226;g1f2429c7606_0_34"/>
          <p:cNvSpPr txBox="1"/>
          <p:nvPr>
            <p:ph type="title"/>
          </p:nvPr>
        </p:nvSpPr>
        <p:spPr>
          <a:xfrm>
            <a:off x="491825" y="505700"/>
            <a:ext cx="3692400" cy="5278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Gill Sans"/>
              <a:buNone/>
            </a:pPr>
            <a:r>
              <a:rPr lang="en-US" sz="2900"/>
              <a:t>REGRESSION ANALYSIS BETWEEN MEAN PER UNIT VALUE AND CRIME COUNT WITH ONLY THE NEIGHBORHOODS WITH THE FIVE HIGHEST AND FIVE LOWEST PROPERTY VALUES</a:t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Gill Sans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Gill Sans"/>
              <a:buNone/>
            </a:pPr>
            <a:r>
              <a:t/>
            </a:r>
            <a:endParaRPr sz="2900"/>
          </a:p>
        </p:txBody>
      </p:sp>
      <p:sp>
        <p:nvSpPr>
          <p:cNvPr id="227" name="Google Shape;227;g1f2429c7606_0_34"/>
          <p:cNvSpPr/>
          <p:nvPr/>
        </p:nvSpPr>
        <p:spPr>
          <a:xfrm>
            <a:off x="4655671" y="0"/>
            <a:ext cx="75363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8" name="Google Shape;228;g1f2429c7606_0_34"/>
          <p:cNvSpPr txBox="1"/>
          <p:nvPr/>
        </p:nvSpPr>
        <p:spPr>
          <a:xfrm>
            <a:off x="5434175" y="5399400"/>
            <a:ext cx="640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Correlation between per unit value and crime count among top and bottom 5 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neighborhood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is even stronger with a R-Value of </a:t>
            </a:r>
            <a:r>
              <a:rPr b="1" lang="en-US">
                <a:latin typeface="Gill Sans"/>
                <a:ea typeface="Gill Sans"/>
                <a:cs typeface="Gill Sans"/>
                <a:sym typeface="Gill Sans"/>
              </a:rPr>
              <a:t>-0.78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29" name="Google Shape;229;g1f2429c7606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1450" y="1103751"/>
            <a:ext cx="6764750" cy="3784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2429c7606_1_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5" name="Google Shape;235;g1f2429c7606_1_4"/>
          <p:cNvSpPr txBox="1"/>
          <p:nvPr>
            <p:ph type="title"/>
          </p:nvPr>
        </p:nvSpPr>
        <p:spPr>
          <a:xfrm>
            <a:off x="544541" y="1176283"/>
            <a:ext cx="3382800" cy="3499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Gill Sans"/>
              <a:buNone/>
            </a:pPr>
            <a:r>
              <a:rPr lang="en-US" sz="2900"/>
              <a:t>REGRESSION ANALYSIS BETWEEN MEAN PER UNIT VALUE AND MOTOR VEHICLE THEFT COUNT</a:t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Gill Sans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Gill Sans"/>
              <a:buNone/>
            </a:pPr>
            <a:r>
              <a:t/>
            </a:r>
            <a:endParaRPr sz="2900"/>
          </a:p>
        </p:txBody>
      </p:sp>
      <p:sp>
        <p:nvSpPr>
          <p:cNvPr id="236" name="Google Shape;236;g1f2429c7606_1_4"/>
          <p:cNvSpPr/>
          <p:nvPr/>
        </p:nvSpPr>
        <p:spPr>
          <a:xfrm>
            <a:off x="4655671" y="0"/>
            <a:ext cx="75363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7" name="Google Shape;237;g1f2429c7606_1_4"/>
          <p:cNvSpPr txBox="1"/>
          <p:nvPr/>
        </p:nvSpPr>
        <p:spPr>
          <a:xfrm>
            <a:off x="5409175" y="5475900"/>
            <a:ext cx="640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Correlation between per unit value and crime count among top and bottom 5 neighborhood is even stronger with a R-Value of </a:t>
            </a:r>
            <a:r>
              <a:rPr b="1" lang="en-US">
                <a:latin typeface="Gill Sans"/>
                <a:ea typeface="Gill Sans"/>
                <a:cs typeface="Gill Sans"/>
                <a:sym typeface="Gill Sans"/>
              </a:rPr>
              <a:t>-0.34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8" name="Google Shape;238;g1f2429c7606_1_4"/>
          <p:cNvPicPr preferRelativeResize="0"/>
          <p:nvPr/>
        </p:nvPicPr>
        <p:blipFill rotWithShape="1">
          <a:blip r:embed="rId4">
            <a:alphaModFix/>
          </a:blip>
          <a:srcRect b="0" l="0" r="4834" t="0"/>
          <a:stretch/>
        </p:blipFill>
        <p:spPr>
          <a:xfrm>
            <a:off x="5029137" y="1176275"/>
            <a:ext cx="6789375" cy="38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4" name="Google Shape;244;p15"/>
          <p:cNvSpPr txBox="1"/>
          <p:nvPr>
            <p:ph type="title"/>
          </p:nvPr>
        </p:nvSpPr>
        <p:spPr>
          <a:xfrm>
            <a:off x="196775" y="762000"/>
            <a:ext cx="4458900" cy="2779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Gill Sans"/>
              <a:buNone/>
            </a:pPr>
            <a:r>
              <a:rPr lang="en-US" sz="3500"/>
              <a:t>WHAT NEIGHBORHOODS?</a:t>
            </a:r>
            <a:endParaRPr sz="3600"/>
          </a:p>
        </p:txBody>
      </p:sp>
      <p:sp>
        <p:nvSpPr>
          <p:cNvPr id="245" name="Google Shape;245;p15"/>
          <p:cNvSpPr/>
          <p:nvPr/>
        </p:nvSpPr>
        <p:spPr>
          <a:xfrm>
            <a:off x="4655671" y="0"/>
            <a:ext cx="75363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6" name="Google Shape;24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513" y="615130"/>
            <a:ext cx="7202625" cy="277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5"/>
          <p:cNvSpPr txBox="1"/>
          <p:nvPr/>
        </p:nvSpPr>
        <p:spPr>
          <a:xfrm>
            <a:off x="5038625" y="3774700"/>
            <a:ext cx="6107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●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Arrive at ideal neighborhood :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○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Double-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sorted for lowest per unit value and motor vehicle count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○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Kenny and Page were the two best neighborhoods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■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Kenny: $428K with 8 count of MVT CC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■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Page: $482K with 9 count of MVT CC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●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Additional five crimes 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within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these neighborhood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○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Kenny:  motor vehicle parts, b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urglary, other larceny, vandalism, and simple assault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○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Page: vandalism, motor vehicle parts, simple assault, burglary, and other larceny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2429c7606_0_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3" name="Google Shape;253;g1f2429c7606_0_41"/>
          <p:cNvSpPr txBox="1"/>
          <p:nvPr>
            <p:ph type="title"/>
          </p:nvPr>
        </p:nvSpPr>
        <p:spPr>
          <a:xfrm>
            <a:off x="466006" y="996416"/>
            <a:ext cx="3382800" cy="3499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Gill Sans"/>
              <a:buNone/>
            </a:pPr>
            <a:r>
              <a:rPr lang="en-US" sz="3900"/>
              <a:t>RESIDENTIAL BUILDING TYPES IN MINNEAPOLIS 2022</a:t>
            </a:r>
            <a:endParaRPr/>
          </a:p>
        </p:txBody>
      </p:sp>
      <p:sp>
        <p:nvSpPr>
          <p:cNvPr id="254" name="Google Shape;254;g1f2429c7606_0_41"/>
          <p:cNvSpPr/>
          <p:nvPr/>
        </p:nvSpPr>
        <p:spPr>
          <a:xfrm>
            <a:off x="4655671" y="0"/>
            <a:ext cx="75363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5" name="Google Shape;255;g1f2429c7606_0_41"/>
          <p:cNvSpPr txBox="1"/>
          <p:nvPr/>
        </p:nvSpPr>
        <p:spPr>
          <a:xfrm>
            <a:off x="5004425" y="4701175"/>
            <a:ext cx="683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●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Breakdown of Minneapolis: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○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79.5% are single/multi family homes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○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15.1% are condominiums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ill Sans"/>
              <a:buChar char="○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5.3% are apartments, townhouses and cooperatives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56" name="Google Shape;256;g1f2429c7606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625" y="0"/>
            <a:ext cx="7095174" cy="470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09013aa8c8_0_0"/>
          <p:cNvSpPr/>
          <p:nvPr/>
        </p:nvSpPr>
        <p:spPr>
          <a:xfrm>
            <a:off x="6245575" y="1849225"/>
            <a:ext cx="5638200" cy="475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09013aa8c8_0_0"/>
          <p:cNvSpPr/>
          <p:nvPr/>
        </p:nvSpPr>
        <p:spPr>
          <a:xfrm>
            <a:off x="342750" y="1849225"/>
            <a:ext cx="5638200" cy="475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09013aa8c8_0_0"/>
          <p:cNvSpPr txBox="1"/>
          <p:nvPr>
            <p:ph type="title"/>
          </p:nvPr>
        </p:nvSpPr>
        <p:spPr>
          <a:xfrm>
            <a:off x="50" y="290950"/>
            <a:ext cx="121920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Gill Sans"/>
              <a:buNone/>
            </a:pPr>
            <a:r>
              <a:rPr lang="en-US" sz="3700"/>
              <a:t>RESIDENTIAL BUILDING TYPES IN KENNY AND PAGE</a:t>
            </a:r>
            <a:endParaRPr sz="4800"/>
          </a:p>
        </p:txBody>
      </p:sp>
      <p:pic>
        <p:nvPicPr>
          <p:cNvPr id="264" name="Google Shape;264;g209013aa8c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5545" y="3205457"/>
            <a:ext cx="2279675" cy="300077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09013aa8c8_0_0"/>
          <p:cNvSpPr txBox="1"/>
          <p:nvPr/>
        </p:nvSpPr>
        <p:spPr>
          <a:xfrm>
            <a:off x="6643600" y="3092675"/>
            <a:ext cx="2181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Only single/multi family homes are found in Kenny. This graphic from </a:t>
            </a:r>
            <a:r>
              <a:rPr i="1" lang="en-US">
                <a:latin typeface="Gill Sans"/>
                <a:ea typeface="Gill Sans"/>
                <a:cs typeface="Gill Sans"/>
                <a:sym typeface="Gill Sans"/>
              </a:rPr>
              <a:t>apartments.com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shows one property is a house for rent.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66" name="Google Shape;266;g209013aa8c8_0_0"/>
          <p:cNvPicPr preferRelativeResize="0"/>
          <p:nvPr/>
        </p:nvPicPr>
        <p:blipFill rotWithShape="1">
          <a:blip r:embed="rId4">
            <a:alphaModFix/>
          </a:blip>
          <a:srcRect b="10402" l="5213" r="0" t="0"/>
          <a:stretch/>
        </p:blipFill>
        <p:spPr>
          <a:xfrm rot="-5400000">
            <a:off x="2181188" y="2788887"/>
            <a:ext cx="3354700" cy="3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209013aa8c8_0_0"/>
          <p:cNvSpPr/>
          <p:nvPr/>
        </p:nvSpPr>
        <p:spPr>
          <a:xfrm>
            <a:off x="567600" y="2015850"/>
            <a:ext cx="5188500" cy="782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09013aa8c8_0_0"/>
          <p:cNvSpPr/>
          <p:nvPr/>
        </p:nvSpPr>
        <p:spPr>
          <a:xfrm>
            <a:off x="6470425" y="2015850"/>
            <a:ext cx="5188500" cy="782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09013aa8c8_0_0"/>
          <p:cNvSpPr txBox="1"/>
          <p:nvPr/>
        </p:nvSpPr>
        <p:spPr>
          <a:xfrm>
            <a:off x="567600" y="1991550"/>
            <a:ext cx="518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rPr>
              <a:t>PAGE</a:t>
            </a:r>
            <a:endParaRPr sz="4200">
              <a:solidFill>
                <a:schemeClr val="l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0" name="Google Shape;270;g209013aa8c8_0_0"/>
          <p:cNvSpPr txBox="1"/>
          <p:nvPr/>
        </p:nvSpPr>
        <p:spPr>
          <a:xfrm>
            <a:off x="6470425" y="1991550"/>
            <a:ext cx="518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rPr>
              <a:t>KENNY</a:t>
            </a:r>
            <a:endParaRPr sz="4200">
              <a:solidFill>
                <a:schemeClr val="l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1" name="Google Shape;271;g209013aa8c8_0_0"/>
          <p:cNvSpPr txBox="1"/>
          <p:nvPr/>
        </p:nvSpPr>
        <p:spPr>
          <a:xfrm>
            <a:off x="526100" y="3010875"/>
            <a:ext cx="1649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Page has mostly single/multi-family homes, with a few townhouses.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"/>
          <p:cNvSpPr/>
          <p:nvPr/>
        </p:nvSpPr>
        <p:spPr>
          <a:xfrm>
            <a:off x="6362400" y="1537850"/>
            <a:ext cx="5638200" cy="510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rPr>
              <a:t>KENNY</a:t>
            </a:r>
            <a:endParaRPr/>
          </a:p>
        </p:txBody>
      </p:sp>
      <p:sp>
        <p:nvSpPr>
          <p:cNvPr id="277" name="Google Shape;277;p18"/>
          <p:cNvSpPr/>
          <p:nvPr/>
        </p:nvSpPr>
        <p:spPr>
          <a:xfrm>
            <a:off x="218050" y="1537850"/>
            <a:ext cx="5638200" cy="510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8"/>
          <p:cNvSpPr/>
          <p:nvPr/>
        </p:nvSpPr>
        <p:spPr>
          <a:xfrm>
            <a:off x="377525" y="1639675"/>
            <a:ext cx="5366100" cy="782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8"/>
          <p:cNvSpPr/>
          <p:nvPr/>
        </p:nvSpPr>
        <p:spPr>
          <a:xfrm>
            <a:off x="6498450" y="1639650"/>
            <a:ext cx="5366100" cy="782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8"/>
          <p:cNvSpPr txBox="1"/>
          <p:nvPr>
            <p:ph type="title"/>
          </p:nvPr>
        </p:nvSpPr>
        <p:spPr>
          <a:xfrm>
            <a:off x="919119" y="232012"/>
            <a:ext cx="10353900" cy="1261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Gill Sans"/>
              <a:buNone/>
            </a:pPr>
            <a:r>
              <a:rPr lang="en-US"/>
              <a:t>COMPARISON OF RESIDENTIAL VALUE PER UNIT IN KENNY AND PAGE</a:t>
            </a:r>
            <a:endParaRPr/>
          </a:p>
        </p:txBody>
      </p:sp>
      <p:sp>
        <p:nvSpPr>
          <p:cNvPr id="281" name="Google Shape;281;p18"/>
          <p:cNvSpPr txBox="1"/>
          <p:nvPr>
            <p:ph idx="2" type="body"/>
          </p:nvPr>
        </p:nvSpPr>
        <p:spPr>
          <a:xfrm>
            <a:off x="12506716" y="3727830"/>
            <a:ext cx="4856700" cy="3622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7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p18"/>
          <p:cNvSpPr txBox="1"/>
          <p:nvPr/>
        </p:nvSpPr>
        <p:spPr>
          <a:xfrm>
            <a:off x="218050" y="1591050"/>
            <a:ext cx="5638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rPr>
              <a:t>PAGE</a:t>
            </a:r>
            <a:endParaRPr sz="4200">
              <a:solidFill>
                <a:schemeClr val="l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3" name="Google Shape;283;p18"/>
          <p:cNvSpPr txBox="1"/>
          <p:nvPr/>
        </p:nvSpPr>
        <p:spPr>
          <a:xfrm>
            <a:off x="6362388" y="1615363"/>
            <a:ext cx="5638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rPr>
              <a:t>KENNY</a:t>
            </a:r>
            <a:endParaRPr/>
          </a:p>
        </p:txBody>
      </p:sp>
      <p:pic>
        <p:nvPicPr>
          <p:cNvPr id="284" name="Google Shape;2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699" y="2568225"/>
            <a:ext cx="5183827" cy="400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25" y="2568250"/>
            <a:ext cx="5027490" cy="40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f2429c7606_0_15"/>
          <p:cNvSpPr txBox="1"/>
          <p:nvPr>
            <p:ph type="title"/>
          </p:nvPr>
        </p:nvSpPr>
        <p:spPr>
          <a:xfrm>
            <a:off x="913795" y="608437"/>
            <a:ext cx="10353900" cy="948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ill Sans"/>
              <a:buNone/>
            </a:pPr>
            <a:r>
              <a:rPr lang="en-US" sz="4200"/>
              <a:t>ADDITIONAL CONSIDERATIONS</a:t>
            </a:r>
            <a:endParaRPr sz="4200"/>
          </a:p>
        </p:txBody>
      </p:sp>
      <p:sp>
        <p:nvSpPr>
          <p:cNvPr id="291" name="Google Shape;291;g1f2429c7606_0_15"/>
          <p:cNvSpPr txBox="1"/>
          <p:nvPr>
            <p:ph idx="1" type="body"/>
          </p:nvPr>
        </p:nvSpPr>
        <p:spPr>
          <a:xfrm>
            <a:off x="913800" y="1955500"/>
            <a:ext cx="10217700" cy="4240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782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20"/>
              <a:buChar char="●"/>
            </a:pPr>
            <a:r>
              <a:rPr lang="en-US" sz="2200"/>
              <a:t>The Public Safety dataset does not account for unreported crime count.</a:t>
            </a:r>
            <a:endParaRPr sz="2200"/>
          </a:p>
          <a:p>
            <a:pPr indent="-3378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20"/>
              <a:buChar char="●"/>
            </a:pPr>
            <a:r>
              <a:rPr lang="en-US" sz="2200"/>
              <a:t>The research team only looked at the most common crime when considering which neighborhoods to recommend. People have a subjective view on what crimes are more severe. For example, some may be more concerned with shots fired than motor vehicle theft.</a:t>
            </a:r>
            <a:endParaRPr sz="2000"/>
          </a:p>
          <a:p>
            <a:pPr indent="-3378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20"/>
              <a:buChar char="●"/>
            </a:pPr>
            <a:r>
              <a:rPr lang="en-US" sz="2200"/>
              <a:t>The research team only used residential property types in the analysis. Vacant land, commercial properties, industrial properties were not included.</a:t>
            </a:r>
            <a:endParaRPr sz="2200"/>
          </a:p>
          <a:p>
            <a:pPr indent="-3378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20"/>
              <a:buChar char="●"/>
            </a:pPr>
            <a:r>
              <a:rPr lang="en-US" sz="2200"/>
              <a:t>The wealth of a neighborhood was determined only using assessed property value. Per capita income, often used in determining wealth of a neighborhood,was not used.</a:t>
            </a:r>
            <a:endParaRPr sz="2200"/>
          </a:p>
          <a:p>
            <a:pPr indent="0" lvl="0" marL="457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09013aa8c8_0_31"/>
          <p:cNvSpPr txBox="1"/>
          <p:nvPr/>
        </p:nvSpPr>
        <p:spPr>
          <a:xfrm>
            <a:off x="2313650" y="2466100"/>
            <a:ext cx="8409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	</a:t>
            </a:r>
            <a:r>
              <a:rPr lang="en-US" sz="96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QUESTIONS</a:t>
            </a:r>
            <a:endParaRPr sz="9600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f265773f95_2_0"/>
          <p:cNvSpPr txBox="1"/>
          <p:nvPr>
            <p:ph type="title"/>
          </p:nvPr>
        </p:nvSpPr>
        <p:spPr>
          <a:xfrm>
            <a:off x="276500" y="241277"/>
            <a:ext cx="4683300" cy="142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</a:rPr>
              <a:t>APPENDIX</a:t>
            </a:r>
            <a:endParaRPr sz="5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ck exchange numbers" id="153" name="Google Shape;153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792" l="0" r="0" t="7792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154" name="Google Shape;154;p2"/>
          <p:cNvSpPr/>
          <p:nvPr/>
        </p:nvSpPr>
        <p:spPr>
          <a:xfrm>
            <a:off x="1567543" y="1578429"/>
            <a:ext cx="5072743" cy="1850571"/>
          </a:xfrm>
          <a:prstGeom prst="rect">
            <a:avLst/>
          </a:prstGeom>
          <a:solidFill>
            <a:schemeClr val="lt1"/>
          </a:solidFill>
          <a:ln cap="rnd" cmpd="sng" w="158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5" name="Google Shape;155;p2"/>
          <p:cNvSpPr txBox="1"/>
          <p:nvPr>
            <p:ph type="title"/>
          </p:nvPr>
        </p:nvSpPr>
        <p:spPr>
          <a:xfrm>
            <a:off x="513805" y="671128"/>
            <a:ext cx="6858000" cy="3657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Gill Sans"/>
              <a:buNone/>
            </a:pPr>
            <a:r>
              <a:rPr lang="en-US" sz="8800">
                <a:solidFill>
                  <a:schemeClr val="dk1"/>
                </a:solidFill>
              </a:rPr>
              <a:t>DATA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0"/>
          <p:cNvSpPr txBox="1"/>
          <p:nvPr>
            <p:ph type="title"/>
          </p:nvPr>
        </p:nvSpPr>
        <p:spPr>
          <a:xfrm>
            <a:off x="-76675" y="0"/>
            <a:ext cx="12319800" cy="1261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Gill Sans"/>
              <a:buNone/>
            </a:pPr>
            <a:r>
              <a:rPr lang="en-US"/>
              <a:t>HIGHEST FIVE CRIME COUNT NEIGHBORHOODS 2022</a:t>
            </a:r>
            <a:endParaRPr/>
          </a:p>
        </p:txBody>
      </p:sp>
      <p:pic>
        <p:nvPicPr>
          <p:cNvPr id="307" name="Google Shape;307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275" y="1076175"/>
            <a:ext cx="5514600" cy="5210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pic>
        <p:nvPicPr>
          <p:cNvPr descr="Diagram&#10;&#10;Description automatically generated" id="308" name="Google Shape;308;p10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1000" y="944775"/>
            <a:ext cx="3912900" cy="5472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309" name="Google Shape;309;p10"/>
          <p:cNvSpPr txBox="1"/>
          <p:nvPr/>
        </p:nvSpPr>
        <p:spPr>
          <a:xfrm>
            <a:off x="702675" y="1047925"/>
            <a:ext cx="104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"/>
          <p:cNvSpPr txBox="1"/>
          <p:nvPr>
            <p:ph type="title"/>
          </p:nvPr>
        </p:nvSpPr>
        <p:spPr>
          <a:xfrm>
            <a:off x="0" y="0"/>
            <a:ext cx="12128700" cy="1261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Gill Sans"/>
              <a:buNone/>
            </a:pPr>
            <a:r>
              <a:rPr lang="en-US"/>
              <a:t>LOWEST FIVE CRIME COUNT NEIGHBORHOODS 2022</a:t>
            </a:r>
            <a:endParaRPr/>
          </a:p>
        </p:txBody>
      </p:sp>
      <p:pic>
        <p:nvPicPr>
          <p:cNvPr id="315" name="Google Shape;315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1726" y="1109199"/>
            <a:ext cx="5308200" cy="5393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pic>
        <p:nvPicPr>
          <p:cNvPr descr="Diagram&#10;&#10;Description automatically generated" id="316" name="Google Shape;316;p11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8899" y="1049649"/>
            <a:ext cx="4049100" cy="5512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2" name="Google Shape;322;p14"/>
          <p:cNvSpPr txBox="1"/>
          <p:nvPr>
            <p:ph type="title"/>
          </p:nvPr>
        </p:nvSpPr>
        <p:spPr>
          <a:xfrm>
            <a:off x="709684" y="835383"/>
            <a:ext cx="3534939" cy="34995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Gill Sans"/>
              <a:buNone/>
            </a:pPr>
            <a:r>
              <a:rPr lang="en-US" sz="2900"/>
              <a:t>REGRESSION ANALYSIS BETWEEN MEAN PER UNIT VALUE AND TOTAL CRIME %</a:t>
            </a:r>
            <a:endParaRPr/>
          </a:p>
        </p:txBody>
      </p:sp>
      <p:sp>
        <p:nvSpPr>
          <p:cNvPr id="323" name="Google Shape;323;p14"/>
          <p:cNvSpPr/>
          <p:nvPr/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4" name="Google Shape;32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5671" y="975673"/>
            <a:ext cx="7205633" cy="4906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1" name="Google Shape;161;p3"/>
          <p:cNvSpPr txBox="1"/>
          <p:nvPr>
            <p:ph type="title"/>
          </p:nvPr>
        </p:nvSpPr>
        <p:spPr>
          <a:xfrm>
            <a:off x="913796" y="643465"/>
            <a:ext cx="3382638" cy="137060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Gill Sans"/>
              <a:buNone/>
            </a:pPr>
            <a:r>
              <a:rPr lang="en-US" sz="3000"/>
              <a:t>DATA SOURCE</a:t>
            </a:r>
            <a:endParaRPr/>
          </a:p>
        </p:txBody>
      </p:sp>
      <p:sp>
        <p:nvSpPr>
          <p:cNvPr id="162" name="Google Shape;162;p3"/>
          <p:cNvSpPr txBox="1"/>
          <p:nvPr>
            <p:ph idx="1" type="body"/>
          </p:nvPr>
        </p:nvSpPr>
        <p:spPr>
          <a:xfrm>
            <a:off x="913796" y="2247153"/>
            <a:ext cx="3658204" cy="354404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>
                <a:solidFill>
                  <a:schemeClr val="lt1"/>
                </a:solidFill>
              </a:rPr>
              <a:t>The city of Minneapolis has data available at opendata.minneapolismn.gov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>
                <a:solidFill>
                  <a:schemeClr val="lt1"/>
                </a:solidFill>
              </a:rPr>
              <a:t>We chose to use the Public Safety and City Assessor data and used csv files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>
                <a:solidFill>
                  <a:schemeClr val="lt1"/>
                </a:solidFill>
              </a:rPr>
              <a:t>We merged the two datasets on Neighborhood to see correlations</a:t>
            </a:r>
            <a:endParaRPr/>
          </a:p>
          <a:p>
            <a:pPr indent="-225989" lvl="0" marL="3429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 sz="1800"/>
          </a:p>
        </p:txBody>
      </p:sp>
      <p:pic>
        <p:nvPicPr>
          <p:cNvPr descr="Graphical user interface, application&#10;&#10;Description automatically generated" id="163" name="Google Shape;16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6071" y="643466"/>
            <a:ext cx="4851738" cy="5147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9" name="Google Shape;169;p4"/>
          <p:cNvSpPr txBox="1"/>
          <p:nvPr>
            <p:ph type="title"/>
          </p:nvPr>
        </p:nvSpPr>
        <p:spPr>
          <a:xfrm>
            <a:off x="671425" y="844425"/>
            <a:ext cx="3389700" cy="3687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Gill Sans"/>
              <a:buNone/>
            </a:pPr>
            <a:r>
              <a:rPr lang="en-US" sz="2900"/>
              <a:t>MINNEAPOLIS NEIGHBORHOODS</a:t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Gill Sans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Gill Sans"/>
              <a:buNone/>
            </a:pPr>
            <a:r>
              <a:rPr lang="en-US" sz="2600">
                <a:solidFill>
                  <a:srgbClr val="E7E2E8"/>
                </a:solidFill>
              </a:rPr>
              <a:t>The city of Minneapolis has 83 residential neighborhoods that make up 11 communities.</a:t>
            </a:r>
            <a:endParaRPr sz="2900"/>
          </a:p>
        </p:txBody>
      </p:sp>
      <p:sp>
        <p:nvSpPr>
          <p:cNvPr id="170" name="Google Shape;170;p4"/>
          <p:cNvSpPr/>
          <p:nvPr/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1" name="Google Shape;17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6414" y="145016"/>
            <a:ext cx="6535126" cy="6567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/>
          <p:nvPr>
            <p:ph type="title"/>
          </p:nvPr>
        </p:nvSpPr>
        <p:spPr>
          <a:xfrm>
            <a:off x="913795" y="608437"/>
            <a:ext cx="10353762" cy="94822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ill Sans"/>
              <a:buNone/>
            </a:pPr>
            <a:r>
              <a:rPr lang="en-US" sz="4200"/>
              <a:t>DEFINITIONS</a:t>
            </a:r>
            <a:endParaRPr sz="4200"/>
          </a:p>
        </p:txBody>
      </p:sp>
      <p:sp>
        <p:nvSpPr>
          <p:cNvPr id="177" name="Google Shape;177;p5"/>
          <p:cNvSpPr txBox="1"/>
          <p:nvPr>
            <p:ph idx="1" type="body"/>
          </p:nvPr>
        </p:nvSpPr>
        <p:spPr>
          <a:xfrm>
            <a:off x="913800" y="1704150"/>
            <a:ext cx="10353600" cy="1740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36550" lvl="0" marL="28575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</a:rPr>
              <a:t>Crime </a:t>
            </a:r>
            <a:r>
              <a:rPr lang="en-US" sz="2400">
                <a:solidFill>
                  <a:schemeClr val="lt1"/>
                </a:solidFill>
              </a:rPr>
              <a:t>Count</a:t>
            </a:r>
            <a:r>
              <a:rPr lang="en-US" sz="2400">
                <a:solidFill>
                  <a:schemeClr val="lt1"/>
                </a:solidFill>
              </a:rPr>
              <a:t> = I</a:t>
            </a:r>
            <a:r>
              <a:rPr lang="en-US" sz="2400">
                <a:solidFill>
                  <a:schemeClr val="lt1"/>
                </a:solidFill>
              </a:rPr>
              <a:t>ndividual count of crime by type</a:t>
            </a:r>
            <a:endParaRPr sz="2400">
              <a:solidFill>
                <a:schemeClr val="lt1"/>
              </a:solidFill>
            </a:endParaRPr>
          </a:p>
          <a:p>
            <a:pPr indent="-306070" lvl="0" marL="28575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"/>
              <a:buChar char="•"/>
            </a:pPr>
            <a:r>
              <a:rPr lang="en-US" sz="2400">
                <a:solidFill>
                  <a:schemeClr val="lt1"/>
                </a:solidFill>
              </a:rPr>
              <a:t>Total Crime % = Crime Count / Total Count of crimes</a:t>
            </a:r>
            <a:endParaRPr sz="2400">
              <a:solidFill>
                <a:schemeClr val="lt1"/>
              </a:solidFill>
            </a:endParaRPr>
          </a:p>
          <a:p>
            <a:pPr indent="-306070" lvl="0" marL="28575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20"/>
              <a:buChar char="•"/>
            </a:pPr>
            <a:r>
              <a:rPr lang="en-US" sz="2400">
                <a:solidFill>
                  <a:schemeClr val="lt1"/>
                </a:solidFill>
              </a:rPr>
              <a:t>Per Unit Value</a:t>
            </a:r>
            <a:r>
              <a:rPr lang="en-US" sz="2400">
                <a:solidFill>
                  <a:schemeClr val="lt1"/>
                </a:solidFill>
              </a:rPr>
              <a:t> = Mean assessed property value per residential unit</a:t>
            </a:r>
            <a:r>
              <a:rPr lang="en-US" sz="2400">
                <a:solidFill>
                  <a:schemeClr val="lt1"/>
                </a:solidFill>
              </a:rPr>
              <a:t>: Average of </a:t>
            </a:r>
            <a:r>
              <a:rPr lang="en-US" sz="2400">
                <a:solidFill>
                  <a:schemeClr val="lt1"/>
                </a:solidFill>
              </a:rPr>
              <a:t> (Land Value + Building Value)/units 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</a:pPr>
            <a:r>
              <a:t/>
            </a:r>
            <a:endParaRPr/>
          </a:p>
        </p:txBody>
      </p:sp>
      <p:pic>
        <p:nvPicPr>
          <p:cNvPr id="178" name="Google Shape;17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96850"/>
            <a:ext cx="11887203" cy="3061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"/>
          <p:cNvSpPr txBox="1"/>
          <p:nvPr>
            <p:ph type="title"/>
          </p:nvPr>
        </p:nvSpPr>
        <p:spPr>
          <a:xfrm>
            <a:off x="332275" y="0"/>
            <a:ext cx="11348400" cy="1186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Gill Sans"/>
              <a:buNone/>
            </a:pPr>
            <a:r>
              <a:rPr lang="en-US"/>
              <a:t>HIGHEST PER UNIT VALUE NEIGHBORHOODS 2022</a:t>
            </a:r>
            <a:endParaRPr/>
          </a:p>
        </p:txBody>
      </p:sp>
      <p:pic>
        <p:nvPicPr>
          <p:cNvPr id="184" name="Google Shape;184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8701" y="1748137"/>
            <a:ext cx="5298300" cy="4683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pic>
        <p:nvPicPr>
          <p:cNvPr descr="Diagram&#10;&#10;Description automatically generated" id="185" name="Google Shape;185;p8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800" y="1539925"/>
            <a:ext cx="3746400" cy="5100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186" name="Google Shape;186;p8"/>
          <p:cNvSpPr txBox="1"/>
          <p:nvPr/>
        </p:nvSpPr>
        <p:spPr>
          <a:xfrm>
            <a:off x="838650" y="1020725"/>
            <a:ext cx="10441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These five neighborhoods have the highest mean assessed property value per residential unit. Kenwood’s mean value is $1,028,401/unit which is much higher than the next four which are in the $600,000/unit range.</a:t>
            </a:r>
            <a:endParaRPr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"/>
          <p:cNvSpPr txBox="1"/>
          <p:nvPr>
            <p:ph type="title"/>
          </p:nvPr>
        </p:nvSpPr>
        <p:spPr>
          <a:xfrm>
            <a:off x="-166150" y="0"/>
            <a:ext cx="12409500" cy="1261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Gill Sans"/>
              <a:buNone/>
            </a:pPr>
            <a:r>
              <a:rPr lang="en-US"/>
              <a:t>LOWEST FIVE PER UNIT VALUE NEIGHBORHOODS 2022</a:t>
            </a:r>
            <a:endParaRPr/>
          </a:p>
        </p:txBody>
      </p:sp>
      <p:pic>
        <p:nvPicPr>
          <p:cNvPr id="192" name="Google Shape;192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0675" y="1912700"/>
            <a:ext cx="5062500" cy="4479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pic>
        <p:nvPicPr>
          <p:cNvPr descr="Diagram&#10;&#10;Description automatically generated" id="193" name="Google Shape;193;p9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7750" y="1668050"/>
            <a:ext cx="3649800" cy="4968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</p:pic>
      <p:sp>
        <p:nvSpPr>
          <p:cNvPr id="194" name="Google Shape;194;p9"/>
          <p:cNvSpPr txBox="1"/>
          <p:nvPr/>
        </p:nvSpPr>
        <p:spPr>
          <a:xfrm>
            <a:off x="702675" y="1047925"/>
            <a:ext cx="108456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These five neighborhoods have the lowest mean assessed property value per residential unit. The range of the value per residential units among these five is small: $175,038/unit (Hawthorne) to $159,740/unit (Phillips West)  - a difference of only $15,298.</a:t>
            </a:r>
            <a:endParaRPr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2429c7606_0_25"/>
          <p:cNvSpPr txBox="1"/>
          <p:nvPr>
            <p:ph type="title"/>
          </p:nvPr>
        </p:nvSpPr>
        <p:spPr>
          <a:xfrm>
            <a:off x="-76675" y="0"/>
            <a:ext cx="12319800" cy="1261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ill Sans"/>
              <a:buNone/>
            </a:pPr>
            <a:r>
              <a:rPr lang="en-US" sz="3600"/>
              <a:t>REPORTED</a:t>
            </a:r>
            <a:r>
              <a:rPr lang="en-US" sz="3600"/>
              <a:t> OFFENSES IN MINNEAPOLIS 2022</a:t>
            </a:r>
            <a:endParaRPr sz="3600"/>
          </a:p>
        </p:txBody>
      </p:sp>
      <p:sp>
        <p:nvSpPr>
          <p:cNvPr id="200" name="Google Shape;200;g1f2429c7606_0_25"/>
          <p:cNvSpPr txBox="1"/>
          <p:nvPr/>
        </p:nvSpPr>
        <p:spPr>
          <a:xfrm>
            <a:off x="6299075" y="5158875"/>
            <a:ext cx="5050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ill Sans"/>
              <a:buChar char="●"/>
            </a:pPr>
            <a:r>
              <a:rPr lang="en-US" sz="1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Out of 49 types of offenses in Minneapolis, Motor Vehicle Theft accounts for 11% of total crime</a:t>
            </a:r>
            <a:endParaRPr sz="16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ill Sans"/>
              <a:buChar char="●"/>
            </a:pPr>
            <a:r>
              <a:rPr lang="en-US" sz="1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ten most common offenses represent 73% of total offenses</a:t>
            </a:r>
            <a:endParaRPr sz="16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1" name="Google Shape;201;g1f2429c7606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099" y="1813125"/>
            <a:ext cx="4881676" cy="463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1f2429c7606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9075" y="1866900"/>
            <a:ext cx="494347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1f2429c7606_0_25"/>
          <p:cNvSpPr txBox="1"/>
          <p:nvPr/>
        </p:nvSpPr>
        <p:spPr>
          <a:xfrm>
            <a:off x="741100" y="989000"/>
            <a:ext cx="10501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There were 56,546 reported offenses in Minneapolis in 2022. </a:t>
            </a:r>
            <a:endParaRPr sz="2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9" name="Google Shape;209;p12"/>
          <p:cNvSpPr txBox="1"/>
          <p:nvPr>
            <p:ph type="title"/>
          </p:nvPr>
        </p:nvSpPr>
        <p:spPr>
          <a:xfrm>
            <a:off x="861791" y="835383"/>
            <a:ext cx="3382832" cy="34995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Gill Sans"/>
              <a:buNone/>
            </a:pPr>
            <a:r>
              <a:rPr lang="en-US" sz="2900"/>
              <a:t>TOP 16 NEIGHBORHOODS WITH</a:t>
            </a:r>
            <a:br>
              <a:rPr lang="en-US" sz="2900"/>
            </a:br>
            <a:r>
              <a:rPr lang="en-US" sz="2900"/>
              <a:t>TOP 50% OF TOTAL CRIME</a:t>
            </a:r>
            <a:endParaRPr/>
          </a:p>
        </p:txBody>
      </p:sp>
      <p:sp>
        <p:nvSpPr>
          <p:cNvPr id="210" name="Google Shape;210;p12"/>
          <p:cNvSpPr/>
          <p:nvPr/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1" name="Google Shape;21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8853" y="609600"/>
            <a:ext cx="5768591" cy="56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VTI">
  <a:themeElements>
    <a:clrScheme name="AnalogousFromDarkSeedLeftStep">
      <a:dk1>
        <a:srgbClr val="000000"/>
      </a:dk1>
      <a:lt1>
        <a:srgbClr val="FFFFFF"/>
      </a:lt1>
      <a:dk2>
        <a:srgbClr val="3D3122"/>
      </a:dk2>
      <a:lt2>
        <a:srgbClr val="E7E2E8"/>
      </a:lt2>
      <a:accent1>
        <a:srgbClr val="5CB346"/>
      </a:accent1>
      <a:accent2>
        <a:srgbClr val="83B03A"/>
      </a:accent2>
      <a:accent3>
        <a:srgbClr val="A8A442"/>
      </a:accent3>
      <a:accent4>
        <a:srgbClr val="B17B3B"/>
      </a:accent4>
      <a:accent5>
        <a:srgbClr val="C35C4D"/>
      </a:accent5>
      <a:accent6>
        <a:srgbClr val="B13B5D"/>
      </a:accent6>
      <a:hlink>
        <a:srgbClr val="BF653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2023-02-13T01:11:17Z</dcterms:created>
  <dc:creator>Laura Murray</dc:creator>
</cp:coreProperties>
</file>